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7" r:id="rId5"/>
    <p:sldId id="265" r:id="rId6"/>
    <p:sldId id="268" r:id="rId7"/>
    <p:sldId id="269" r:id="rId8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57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/>
          <a:lstStyle>
            <a:lvl1pPr algn="r">
              <a:defRPr sz="1200"/>
            </a:lvl1pPr>
          </a:lstStyle>
          <a:p>
            <a:fld id="{DEF18DE3-FCE0-4B1A-8BF6-74695781ABF3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83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37" y="911983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 anchor="b"/>
          <a:lstStyle>
            <a:lvl1pPr algn="r">
              <a:defRPr sz="1200"/>
            </a:lvl1pPr>
          </a:lstStyle>
          <a:p>
            <a:fld id="{06A51222-1A3C-43B8-9099-5A59A760C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/>
          <a:lstStyle>
            <a:lvl1pPr algn="r">
              <a:defRPr sz="1200"/>
            </a:lvl1pPr>
          </a:lstStyle>
          <a:p>
            <a:fld id="{EC0A31AA-8115-447C-8C27-42C5C26B05F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04" tIns="47352" rIns="94704" bIns="473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59" y="4559916"/>
            <a:ext cx="5853483" cy="4320867"/>
          </a:xfrm>
          <a:prstGeom prst="rect">
            <a:avLst/>
          </a:prstGeom>
        </p:spPr>
        <p:txBody>
          <a:bodyPr vert="horz" lIns="94704" tIns="47352" rIns="94704" bIns="473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37" y="9119830"/>
            <a:ext cx="3169810" cy="479733"/>
          </a:xfrm>
          <a:prstGeom prst="rect">
            <a:avLst/>
          </a:prstGeom>
        </p:spPr>
        <p:txBody>
          <a:bodyPr vert="horz" lIns="94704" tIns="47352" rIns="94704" bIns="47352" rtlCol="0" anchor="b"/>
          <a:lstStyle>
            <a:lvl1pPr algn="r">
              <a:defRPr sz="1200"/>
            </a:lvl1pPr>
          </a:lstStyle>
          <a:p>
            <a:fld id="{16A549C4-7373-49FD-8AEE-4C6156CB9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to “prejudice”</a:t>
            </a:r>
          </a:p>
          <a:p>
            <a:r>
              <a:rPr lang="en-US" dirty="0" smtClean="0"/>
              <a:t>At</a:t>
            </a:r>
            <a:r>
              <a:rPr lang="en-US" baseline="0" dirty="0" smtClean="0"/>
              <a:t> times bias has no basis in fact or reality</a:t>
            </a:r>
          </a:p>
          <a:p>
            <a:r>
              <a:rPr lang="en-US" baseline="0" dirty="0" smtClean="0"/>
              <a:t>People aren’t always aware of their own bias – it will feel like “truth”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49C4-7373-49FD-8AEE-4C6156CB9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that the kitten is allowing its</a:t>
            </a:r>
            <a:r>
              <a:rPr lang="en-US" baseline="0" dirty="0" smtClean="0"/>
              <a:t> personal beliefs influence how it sees itself.  In this case that’s a positive thing but often beliefs/ opinions/ attitudes can be negative and can show a situation or idea in a negative 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49C4-7373-49FD-8AEE-4C6156CB9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E6F108-F5F7-4246-9925-08647F7C3967}" type="datetimeFigureOut">
              <a:rPr lang="es-MX" smtClean="0"/>
              <a:pPr/>
              <a:t>06/11/2013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Grade 7</a:t>
            </a:r>
            <a:br>
              <a:rPr lang="en-US" dirty="0" smtClean="0"/>
            </a:br>
            <a:r>
              <a:rPr lang="en-US" dirty="0" smtClean="0"/>
              <a:t>The Power of Point of View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199704"/>
          </a:xfrm>
        </p:spPr>
        <p:txBody>
          <a:bodyPr>
            <a:normAutofit/>
          </a:bodyPr>
          <a:lstStyle/>
          <a:p>
            <a:r>
              <a:rPr lang="es-MX" sz="3200" dirty="0" err="1" smtClean="0"/>
              <a:t>Vocabulary</a:t>
            </a:r>
            <a:endParaRPr lang="es-MX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2484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ELA Grade 7 </a:t>
            </a:r>
            <a:r>
              <a:rPr lang="en-US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Power of Point of View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Lesson 2   		Resource 2.1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11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+mn-lt"/>
              </a:rPr>
              <a:t>Vocabulary </a:t>
            </a:r>
            <a:endParaRPr lang="es-MX" sz="4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400" dirty="0" smtClean="0"/>
              <a:t>point of view</a:t>
            </a:r>
          </a:p>
          <a:p>
            <a:pPr lvl="1"/>
            <a:r>
              <a:rPr lang="en-US" sz="4400" dirty="0" smtClean="0"/>
              <a:t>bias</a:t>
            </a:r>
          </a:p>
          <a:p>
            <a:pPr lvl="1"/>
            <a:r>
              <a:rPr lang="en-US" sz="4400" dirty="0" smtClean="0"/>
              <a:t>subjective</a:t>
            </a:r>
          </a:p>
          <a:p>
            <a:pPr lvl="1"/>
            <a:r>
              <a:rPr lang="en-US" sz="4400" dirty="0" smtClean="0"/>
              <a:t>objective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058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Point of view</a:t>
            </a:r>
            <a:endParaRPr lang="es-MX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70947"/>
            <a:ext cx="8229600" cy="4373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r>
              <a:rPr lang="en-US" dirty="0" smtClean="0"/>
              <a:t>A</a:t>
            </a:r>
            <a:r>
              <a:rPr lang="en-US" sz="2800" dirty="0" smtClean="0"/>
              <a:t> way that someone looks at or thinks about something.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1676400"/>
            <a:ext cx="3962400" cy="132343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When you work with other people, it is a good idea to try to see things from your teammates’ </a:t>
            </a:r>
            <a:r>
              <a:rPr lang="en-US" sz="2000" b="1" i="1" dirty="0" smtClean="0"/>
              <a:t>point of view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7" name="Picture 2" descr="http://ts2.mm.bing.net/th?id=H.4737873893591437&amp;pid=1.7&amp;w=181&amp;h=142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200400"/>
            <a:ext cx="3048000" cy="3265714"/>
          </a:xfrm>
          <a:prstGeom prst="rect">
            <a:avLst/>
          </a:prstGeom>
          <a:noFill/>
        </p:spPr>
      </p:pic>
      <p:pic>
        <p:nvPicPr>
          <p:cNvPr id="9" name="Picture 4" descr="http://ts1.mm.bing.net/th?id=H.4605700584311144&amp;pid=1.7&amp;w=165&amp;h=154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124200"/>
            <a:ext cx="2667000" cy="3143251"/>
          </a:xfrm>
          <a:prstGeom prst="rect">
            <a:avLst/>
          </a:prstGeom>
          <a:noFill/>
        </p:spPr>
      </p:pic>
      <p:sp>
        <p:nvSpPr>
          <p:cNvPr id="10" name="Cloud Callout 9"/>
          <p:cNvSpPr/>
          <p:nvPr/>
        </p:nvSpPr>
        <p:spPr>
          <a:xfrm>
            <a:off x="2514600" y="1981200"/>
            <a:ext cx="1219200" cy="8412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Bias</a:t>
            </a:r>
            <a:endParaRPr lang="es-MX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70947"/>
            <a:ext cx="8229600" cy="4373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leaning in favor of or against a person or issue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133600"/>
            <a:ext cx="4191000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 good teacher will grade students fairly, with no </a:t>
            </a:r>
            <a:r>
              <a:rPr lang="en-US" sz="2000" b="1" i="1" dirty="0" smtClean="0"/>
              <a:t>bias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2050" name="Picture 2" descr="http://t3.gstatic.com/images?q=tbn:ANd9GcRUbcNRUoWIpbhaYI7d6p36dapVsY1K109tuZW0D4xdTlIL6HaTU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999" y="2971800"/>
            <a:ext cx="6400797" cy="3428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Subjective</a:t>
            </a:r>
            <a:endParaRPr lang="es-MX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70947"/>
            <a:ext cx="8229600" cy="4373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Allowing personal beliefs, opinions, and attitudes to influence writing or  interpretation</a:t>
            </a:r>
            <a:endParaRPr lang="en-US" sz="3200" dirty="0"/>
          </a:p>
        </p:txBody>
      </p:sp>
      <p:pic>
        <p:nvPicPr>
          <p:cNvPr id="7" name="Picture 4" descr="http://ts1.mm.bing.net/th?id=H.4605700584311144&amp;pid=1.7&amp;w=165&amp;h=154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352800"/>
            <a:ext cx="2459477" cy="3124200"/>
          </a:xfrm>
          <a:prstGeom prst="rect">
            <a:avLst/>
          </a:prstGeom>
          <a:noFill/>
        </p:spPr>
      </p:pic>
      <p:sp>
        <p:nvSpPr>
          <p:cNvPr id="9" name="Cloud Callout 8"/>
          <p:cNvSpPr/>
          <p:nvPr/>
        </p:nvSpPr>
        <p:spPr>
          <a:xfrm>
            <a:off x="2667000" y="2667000"/>
            <a:ext cx="914400" cy="6126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kitten and l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3200400"/>
            <a:ext cx="3048000" cy="32296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Objective</a:t>
            </a:r>
            <a:endParaRPr lang="es-MX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70947"/>
            <a:ext cx="8229600" cy="510125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Real, factual, without bias</a:t>
            </a:r>
            <a:endParaRPr lang="en-US" sz="2800" dirty="0"/>
          </a:p>
        </p:txBody>
      </p:sp>
      <p:pic>
        <p:nvPicPr>
          <p:cNvPr id="7" name="Picture 6" descr="lady-justice-2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828800"/>
            <a:ext cx="2738782" cy="4724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29200" y="24384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“Lady Justice” is blind and weighs evidence without using her personal opinions.</a:t>
            </a:r>
          </a:p>
        </p:txBody>
      </p:sp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tx1"/>
                </a:solidFill>
                <a:latin typeface="+mn-lt"/>
              </a:rPr>
              <a:t>A closer look at…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n-lt"/>
              </a:rPr>
            </a:br>
            <a:r>
              <a:rPr lang="en-US" dirty="0" smtClean="0">
                <a:solidFill>
                  <a:schemeClr val="tx1"/>
                </a:solidFill>
                <a:latin typeface="+mn-lt"/>
              </a:rPr>
              <a:t>		Objective vs. Subjective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Objective</a:t>
            </a:r>
          </a:p>
          <a:p>
            <a:r>
              <a:rPr lang="en-US" sz="2400" dirty="0" smtClean="0"/>
              <a:t>gives information without judgment or evaluation </a:t>
            </a:r>
          </a:p>
          <a:p>
            <a:r>
              <a:rPr lang="en-US" sz="2400" dirty="0" smtClean="0"/>
              <a:t>usually relies heavily on facts</a:t>
            </a:r>
          </a:p>
          <a:p>
            <a:r>
              <a:rPr lang="en-US" sz="2400" dirty="0" smtClean="0"/>
              <a:t>tells actual events that occurred, without stating more than can be inferred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Subjective</a:t>
            </a:r>
          </a:p>
          <a:p>
            <a:r>
              <a:rPr lang="en-US" sz="2400" dirty="0" smtClean="0"/>
              <a:t>includes personal view or opinion</a:t>
            </a:r>
          </a:p>
          <a:p>
            <a:r>
              <a:rPr lang="en-US" sz="2400" dirty="0" smtClean="0"/>
              <a:t>may just describe something from the author’s point of view</a:t>
            </a:r>
          </a:p>
          <a:p>
            <a:r>
              <a:rPr lang="en-US" sz="2400" dirty="0" smtClean="0"/>
              <a:t>may include facts but will probably exclude some facts that do not support opinion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364</TotalTime>
  <Words>260</Words>
  <Application>Microsoft Office PowerPoint</Application>
  <PresentationFormat>On-screen Show (4:3)</PresentationFormat>
  <Paragraphs>34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Grade 7 The Power of Point of View</vt:lpstr>
      <vt:lpstr>Vocabulary </vt:lpstr>
      <vt:lpstr>Point of view</vt:lpstr>
      <vt:lpstr>Bias</vt:lpstr>
      <vt:lpstr>Subjective</vt:lpstr>
      <vt:lpstr>Objective</vt:lpstr>
      <vt:lpstr>A closer look at…   Objective vs. Subjective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Grade Unit 2  Lesson 2 Vocabulary</dc:title>
  <dc:creator>Owner</dc:creator>
  <cp:lastModifiedBy>april.baxter</cp:lastModifiedBy>
  <cp:revision>42</cp:revision>
  <dcterms:created xsi:type="dcterms:W3CDTF">2013-03-24T23:09:26Z</dcterms:created>
  <dcterms:modified xsi:type="dcterms:W3CDTF">2013-11-07T01:29:51Z</dcterms:modified>
</cp:coreProperties>
</file>